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87" r:id="rId10"/>
    <p:sldId id="288" r:id="rId11"/>
    <p:sldId id="265" r:id="rId12"/>
    <p:sldId id="289" r:id="rId13"/>
    <p:sldId id="266" r:id="rId14"/>
    <p:sldId id="267" r:id="rId15"/>
    <p:sldId id="290" r:id="rId16"/>
    <p:sldId id="268" r:id="rId17"/>
    <p:sldId id="269" r:id="rId18"/>
    <p:sldId id="270" r:id="rId19"/>
    <p:sldId id="272" r:id="rId20"/>
    <p:sldId id="273" r:id="rId21"/>
    <p:sldId id="274" r:id="rId22"/>
    <p:sldId id="275" r:id="rId23"/>
    <p:sldId id="278" r:id="rId24"/>
    <p:sldId id="277" r:id="rId25"/>
    <p:sldId id="280" r:id="rId26"/>
    <p:sldId id="281" r:id="rId27"/>
    <p:sldId id="282" r:id="rId28"/>
    <p:sldId id="283" r:id="rId29"/>
    <p:sldId id="284"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294" y="114"/>
      </p:cViewPr>
      <p:guideLst>
        <p:guide orient="horz" pos="2160"/>
        <p:guide pos="3840"/>
      </p:guideLst>
    </p:cSldViewPr>
  </p:slideViewPr>
  <p:notesTextViewPr>
    <p:cViewPr>
      <p:scale>
        <a:sx n="1" d="1"/>
        <a:sy n="1" d="1"/>
      </p:scale>
      <p:origin x="0" y="0"/>
    </p:cViewPr>
  </p:notesTextViewPr>
  <p:sorterViewPr>
    <p:cViewPr>
      <p:scale>
        <a:sx n="100" d="100"/>
        <a:sy n="100" d="100"/>
      </p:scale>
      <p:origin x="0" y="-17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5D9B-D8E5-4951-91CA-54A0270FE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894097-3845-46CD-8785-D9FB7731C0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00F8AE-F9CD-460D-B419-8FBF97CCA1B3}"/>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7EBBF7BA-BEC7-4831-B695-A98E53DA3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25E307-65E3-4986-B238-B890EA0CC77B}"/>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423947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E2F6B-6C7D-4AB7-A95B-98FED5DB37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812473-191F-432F-8DBF-7FB3D67893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1FAF0-D61C-4F5E-9E1C-96900C5DF979}"/>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9E83DB53-1188-4E55-AA55-04663C0192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2E40B4-0A03-47F1-80F3-1AB8F843201D}"/>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95959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ABC77-7EE7-4F53-BE76-11EF488F62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8381D3-FBD8-46C6-9600-515EB329D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A28176-87B4-4031-AB32-48ECCE2769C5}"/>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DC0D08F7-9BFD-4B2F-83ED-9E599A48C5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1A9FA1-9A6F-4A0F-BDD3-4E34E0D20FAD}"/>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356189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255C-8ADE-4048-A58D-0F2BED9B8E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66EF59-5A14-47AD-9B0F-601899ECC0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8D632D-DBD8-4CFA-8E3A-D86E61EA840F}"/>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40BBD571-75B4-406D-9600-960151668E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ADF2ED-593E-4C3D-830A-A78C167BA397}"/>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170768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27BB-A47D-4B42-B58E-CD1EE4FB91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978AA4-0B78-48A0-9710-0BE737F62B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72EABF-CAAC-4BC3-84DE-D1C919DAA031}"/>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607C9CC0-1EF0-40BA-9AB2-8218EDB594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0A4E02-FBC4-4816-949F-27F8A4534E66}"/>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33293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5273E-8556-4D81-B47E-F4479F8970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683803-6C1E-49CD-B2D7-D3B11FF46B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F56F88-F88A-494A-9A5A-C54F34BAE8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71D6FB-2892-408C-B05E-AC2794832867}"/>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6" name="Footer Placeholder 5">
            <a:extLst>
              <a:ext uri="{FF2B5EF4-FFF2-40B4-BE49-F238E27FC236}">
                <a16:creationId xmlns:a16="http://schemas.microsoft.com/office/drawing/2014/main" id="{EF6D1EED-1E78-4BD2-B021-C7A23D12C7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1D4C5F-403C-4F99-9DF2-94C7D345FB40}"/>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319019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21F6-4AD8-4C00-A286-0BAA21F08E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8AF7AA-3198-4180-98D1-FD85D4E98B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AF106D-0B2D-4C9B-8F6A-62F6512C41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8EB89C-6C46-47CC-A146-368FC57FC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369E86-CB60-41EA-A87D-33D1FA37C7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2B800F-5CE8-4456-B51C-E6C67C76547A}"/>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8" name="Footer Placeholder 7">
            <a:extLst>
              <a:ext uri="{FF2B5EF4-FFF2-40B4-BE49-F238E27FC236}">
                <a16:creationId xmlns:a16="http://schemas.microsoft.com/office/drawing/2014/main" id="{6B02EAF3-F9B0-4695-BE1E-9A37934CB3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1A9A7E-D377-4C47-9A80-434975E5D39E}"/>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414201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CC0-0A77-4364-9D73-6D0A38029A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1C139F-FE7C-4ED0-A46E-B343D5E3AF35}"/>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4" name="Footer Placeholder 3">
            <a:extLst>
              <a:ext uri="{FF2B5EF4-FFF2-40B4-BE49-F238E27FC236}">
                <a16:creationId xmlns:a16="http://schemas.microsoft.com/office/drawing/2014/main" id="{3F945D2C-F193-40C8-8B00-23E6890E04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8F5709-FC4B-4590-906F-692E54870860}"/>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246590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7ECA4A-7136-4935-8142-C095ABC27370}"/>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3" name="Footer Placeholder 2">
            <a:extLst>
              <a:ext uri="{FF2B5EF4-FFF2-40B4-BE49-F238E27FC236}">
                <a16:creationId xmlns:a16="http://schemas.microsoft.com/office/drawing/2014/main" id="{1D0DA33B-120A-44F4-872B-274C1E0DD1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A0367E-1E25-4D9B-9535-AC130D4043C8}"/>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232228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0D0B-F5FF-4856-B058-8FA4A7CE8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909A48-890D-4657-B1AE-0FA9D8AAA6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C0C50-9FE5-484E-AF7E-C30918035E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CCE64E-B452-4867-9CF9-88DF363D3F22}"/>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6" name="Footer Placeholder 5">
            <a:extLst>
              <a:ext uri="{FF2B5EF4-FFF2-40B4-BE49-F238E27FC236}">
                <a16:creationId xmlns:a16="http://schemas.microsoft.com/office/drawing/2014/main" id="{19D05B90-574B-4E3B-8593-C9C3CADFDD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34E54C-526B-4FEB-B9FC-E98548DEF421}"/>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373785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F0F6-186C-421A-95EB-AE351FFC25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7906D3-D757-45CB-9C8F-24B0088A65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1B2B82-B452-4F16-AB9D-D7E219780D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A0501-98E6-41B9-95DC-D022760F09AF}"/>
              </a:ext>
            </a:extLst>
          </p:cNvPr>
          <p:cNvSpPr>
            <a:spLocks noGrp="1"/>
          </p:cNvSpPr>
          <p:nvPr>
            <p:ph type="dt" sz="half" idx="10"/>
          </p:nvPr>
        </p:nvSpPr>
        <p:spPr/>
        <p:txBody>
          <a:bodyPr/>
          <a:lstStyle/>
          <a:p>
            <a:fld id="{B8B81EF6-4A89-4FD4-9090-A8FC030DE22F}" type="datetimeFigureOut">
              <a:rPr lang="en-GB" smtClean="0"/>
              <a:t>25/03/2020</a:t>
            </a:fld>
            <a:endParaRPr lang="en-GB"/>
          </a:p>
        </p:txBody>
      </p:sp>
      <p:sp>
        <p:nvSpPr>
          <p:cNvPr id="6" name="Footer Placeholder 5">
            <a:extLst>
              <a:ext uri="{FF2B5EF4-FFF2-40B4-BE49-F238E27FC236}">
                <a16:creationId xmlns:a16="http://schemas.microsoft.com/office/drawing/2014/main" id="{3178A0C3-B802-4294-ACD4-213C6F7822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3B7F25-D51F-464D-A79F-F670581D32A8}"/>
              </a:ext>
            </a:extLst>
          </p:cNvPr>
          <p:cNvSpPr>
            <a:spLocks noGrp="1"/>
          </p:cNvSpPr>
          <p:nvPr>
            <p:ph type="sldNum" sz="quarter" idx="12"/>
          </p:nvPr>
        </p:nvSpPr>
        <p:spPr/>
        <p:txBody>
          <a:bodyPr/>
          <a:lstStyle/>
          <a:p>
            <a:fld id="{E694066E-4D5B-48E0-8C9B-CB1CCBBC8FB6}" type="slidenum">
              <a:rPr lang="en-GB" smtClean="0"/>
              <a:t>‹#›</a:t>
            </a:fld>
            <a:endParaRPr lang="en-GB"/>
          </a:p>
        </p:txBody>
      </p:sp>
    </p:spTree>
    <p:extLst>
      <p:ext uri="{BB962C8B-B14F-4D97-AF65-F5344CB8AC3E}">
        <p14:creationId xmlns:p14="http://schemas.microsoft.com/office/powerpoint/2010/main" val="224022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46F688-2B8D-448E-BFC0-6EB40E9C4F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C5FD96-2970-4DAF-BDF1-137597D3F3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9730D5-6E7B-46F5-BC65-D66646C3C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81EF6-4A89-4FD4-9090-A8FC030DE22F}" type="datetimeFigureOut">
              <a:rPr lang="en-GB" smtClean="0"/>
              <a:t>25/03/2020</a:t>
            </a:fld>
            <a:endParaRPr lang="en-GB"/>
          </a:p>
        </p:txBody>
      </p:sp>
      <p:sp>
        <p:nvSpPr>
          <p:cNvPr id="5" name="Footer Placeholder 4">
            <a:extLst>
              <a:ext uri="{FF2B5EF4-FFF2-40B4-BE49-F238E27FC236}">
                <a16:creationId xmlns:a16="http://schemas.microsoft.com/office/drawing/2014/main" id="{8D65C183-93A2-4E65-9EE8-6CB0833C1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DA9FA8-E793-4AC1-B0F5-980825065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4066E-4D5B-48E0-8C9B-CB1CCBBC8FB6}" type="slidenum">
              <a:rPr lang="en-GB" smtClean="0"/>
              <a:t>‹#›</a:t>
            </a:fld>
            <a:endParaRPr lang="en-GB"/>
          </a:p>
        </p:txBody>
      </p:sp>
    </p:spTree>
    <p:extLst>
      <p:ext uri="{BB962C8B-B14F-4D97-AF65-F5344CB8AC3E}">
        <p14:creationId xmlns:p14="http://schemas.microsoft.com/office/powerpoint/2010/main" val="254425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79999"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Tree>
    <p:extLst>
      <p:ext uri="{BB962C8B-B14F-4D97-AF65-F5344CB8AC3E}">
        <p14:creationId xmlns:p14="http://schemas.microsoft.com/office/powerpoint/2010/main" val="110833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612726" cy="1841530"/>
          </a:xfrm>
          <a:prstGeom prst="rect">
            <a:avLst/>
          </a:prstGeom>
          <a:noFill/>
        </p:spPr>
        <p:txBody>
          <a:bodyPr wrap="square" rtlCol="0">
            <a:spAutoFit/>
          </a:bodyPr>
          <a:lstStyle/>
          <a:p>
            <a:pPr marL="542925" indent="-542925">
              <a:buFont typeface="Wingdings" panose="05000000000000000000" pitchFamily="2" charset="2"/>
              <a:buChar char="Ø"/>
            </a:pPr>
            <a:r>
              <a:rPr lang="en-GB" sz="2400" dirty="0">
                <a:ln>
                  <a:solidFill>
                    <a:schemeClr val="tx1"/>
                  </a:solidFill>
                </a:ln>
                <a:solidFill>
                  <a:srgbClr val="0070C0"/>
                </a:solidFill>
                <a:latin typeface="Arial Black" panose="020B0A04020102020204" pitchFamily="34" charset="0"/>
              </a:rPr>
              <a:t>His hour had come</a:t>
            </a:r>
          </a:p>
          <a:p>
            <a:pPr marL="1076325" lvl="1" indent="-533400">
              <a:buFont typeface="Wingdings" panose="05000000000000000000" pitchFamily="2" charset="2"/>
              <a:buChar char="v"/>
            </a:pPr>
            <a:r>
              <a:rPr lang="en-GB" sz="2200" dirty="0">
                <a:ln>
                  <a:solidFill>
                    <a:schemeClr val="tx1"/>
                  </a:solidFill>
                </a:ln>
                <a:solidFill>
                  <a:srgbClr val="7030A0"/>
                </a:solidFill>
                <a:latin typeface="Arial Black" panose="020B0A04020102020204" pitchFamily="34" charset="0"/>
              </a:rPr>
              <a:t>Leaving disciples in hostile world</a:t>
            </a:r>
          </a:p>
          <a:p>
            <a:pPr marL="1076325" lvl="1" indent="-533400">
              <a:spcBef>
                <a:spcPts val="200"/>
              </a:spcBef>
              <a:buFont typeface="Wingdings" panose="05000000000000000000" pitchFamily="2" charset="2"/>
              <a:buChar char="v"/>
            </a:pPr>
            <a:r>
              <a:rPr lang="en-GB" sz="2200" b="1" i="1" dirty="0">
                <a:ln>
                  <a:solidFill>
                    <a:schemeClr val="tx1"/>
                  </a:solidFill>
                </a:ln>
                <a:solidFill>
                  <a:srgbClr val="FF0000"/>
                </a:solidFill>
                <a:highlight>
                  <a:srgbClr val="00FF00"/>
                </a:highlight>
                <a:latin typeface="Arial Black" panose="020B0A04020102020204" pitchFamily="34" charset="0"/>
              </a:rPr>
              <a:t>“The further a society drifts from truth the more it will hate those who speak it” </a:t>
            </a:r>
            <a:r>
              <a:rPr lang="en-GB" sz="2200" b="1" dirty="0">
                <a:ln>
                  <a:solidFill>
                    <a:schemeClr val="tx1"/>
                  </a:solidFill>
                </a:ln>
                <a:solidFill>
                  <a:srgbClr val="FF0000"/>
                </a:solidFill>
                <a:highlight>
                  <a:srgbClr val="00FF00"/>
                </a:highlight>
                <a:latin typeface="Arial Black" panose="020B0A04020102020204" pitchFamily="34" charset="0"/>
              </a:rPr>
              <a:t>George Orwell </a:t>
            </a:r>
          </a:p>
        </p:txBody>
      </p:sp>
    </p:spTree>
    <p:extLst>
      <p:ext uri="{BB962C8B-B14F-4D97-AF65-F5344CB8AC3E}">
        <p14:creationId xmlns:p14="http://schemas.microsoft.com/office/powerpoint/2010/main" val="154167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213196" cy="830997"/>
          </a:xfrm>
          <a:prstGeom prst="rect">
            <a:avLst/>
          </a:prstGeom>
          <a:noFill/>
        </p:spPr>
        <p:txBody>
          <a:bodyPr wrap="square" rtlCol="0">
            <a:spAutoFit/>
          </a:bodyPr>
          <a:lstStyle/>
          <a:p>
            <a:pPr marL="542925" indent="-542925">
              <a:buFont typeface="Wingdings" panose="05000000000000000000" pitchFamily="2" charset="2"/>
              <a:buChar char="Ø"/>
            </a:pPr>
            <a:r>
              <a:rPr lang="en-GB" sz="2200" dirty="0">
                <a:ln>
                  <a:solidFill>
                    <a:schemeClr val="tx1"/>
                  </a:solidFill>
                </a:ln>
                <a:solidFill>
                  <a:srgbClr val="0070C0"/>
                </a:solidFill>
                <a:latin typeface="Arial Black" panose="020B0A04020102020204" pitchFamily="34" charset="0"/>
              </a:rPr>
              <a:t>His hour had come</a:t>
            </a:r>
          </a:p>
          <a:p>
            <a:pPr marL="542925" indent="-542925">
              <a:buFont typeface="Wingdings" panose="05000000000000000000" pitchFamily="2" charset="2"/>
              <a:buChar char="Ø"/>
            </a:pPr>
            <a:r>
              <a:rPr lang="en-GB" sz="2400" dirty="0">
                <a:ln>
                  <a:solidFill>
                    <a:schemeClr val="tx1"/>
                  </a:solidFill>
                </a:ln>
                <a:solidFill>
                  <a:srgbClr val="0070C0"/>
                </a:solidFill>
                <a:latin typeface="Arial Black" panose="020B0A04020102020204" pitchFamily="34" charset="0"/>
              </a:rPr>
              <a:t>Love for his people in a fallen world</a:t>
            </a:r>
          </a:p>
        </p:txBody>
      </p:sp>
      <p:sp>
        <p:nvSpPr>
          <p:cNvPr id="10" name="TextBox 9">
            <a:extLst>
              <a:ext uri="{FF2B5EF4-FFF2-40B4-BE49-F238E27FC236}">
                <a16:creationId xmlns:a16="http://schemas.microsoft.com/office/drawing/2014/main" id="{0958E3F6-59D0-42B6-91B4-8E491502AC57}"/>
              </a:ext>
            </a:extLst>
          </p:cNvPr>
          <p:cNvSpPr txBox="1"/>
          <p:nvPr/>
        </p:nvSpPr>
        <p:spPr>
          <a:xfrm>
            <a:off x="2340000" y="2412000"/>
            <a:ext cx="7213196" cy="830997"/>
          </a:xfrm>
          <a:prstGeom prst="rect">
            <a:avLst/>
          </a:prstGeom>
          <a:noFill/>
        </p:spPr>
        <p:txBody>
          <a:bodyPr wrap="square" rtlCol="0">
            <a:spAutoFit/>
          </a:bodyPr>
          <a:lstStyle/>
          <a:p>
            <a:r>
              <a:rPr lang="en-GB" sz="2400" b="1" i="1" dirty="0">
                <a:ln w="6350">
                  <a:solidFill>
                    <a:schemeClr val="tx1"/>
                  </a:solidFill>
                </a:ln>
                <a:solidFill>
                  <a:srgbClr val="FF0000"/>
                </a:solidFill>
              </a:rPr>
              <a:t>Having loved his own who were in the world, he loved them to the end.” </a:t>
            </a:r>
            <a:r>
              <a:rPr lang="en-GB" sz="2400" b="1" dirty="0">
                <a:ln w="6350">
                  <a:solidFill>
                    <a:schemeClr val="tx1"/>
                  </a:solidFill>
                </a:ln>
                <a:solidFill>
                  <a:srgbClr val="FF0000"/>
                </a:solidFill>
              </a:rPr>
              <a:t> </a:t>
            </a:r>
            <a:endParaRPr lang="en-GB" dirty="0"/>
          </a:p>
        </p:txBody>
      </p:sp>
    </p:spTree>
    <p:extLst>
      <p:ext uri="{BB962C8B-B14F-4D97-AF65-F5344CB8AC3E}">
        <p14:creationId xmlns:p14="http://schemas.microsoft.com/office/powerpoint/2010/main" val="22081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left)">
                                      <p:cBhvr>
                                        <p:cTn id="1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213196" cy="1138773"/>
          </a:xfrm>
          <a:prstGeom prst="rect">
            <a:avLst/>
          </a:prstGeom>
          <a:noFill/>
        </p:spPr>
        <p:txBody>
          <a:bodyPr wrap="square" rtlCol="0">
            <a:spAutoFit/>
          </a:bodyPr>
          <a:lstStyle/>
          <a:p>
            <a:pPr marL="542925" indent="-542925">
              <a:buFont typeface="Wingdings" panose="05000000000000000000" pitchFamily="2" charset="2"/>
              <a:buChar char="Ø"/>
            </a:pPr>
            <a:r>
              <a:rPr lang="en-GB" sz="2200" dirty="0">
                <a:ln>
                  <a:solidFill>
                    <a:schemeClr val="tx1"/>
                  </a:solidFill>
                </a:ln>
                <a:solidFill>
                  <a:srgbClr val="0070C0"/>
                </a:solidFill>
                <a:latin typeface="Arial Black" panose="020B0A04020102020204" pitchFamily="34" charset="0"/>
              </a:rPr>
              <a:t>His hour had come</a:t>
            </a:r>
          </a:p>
          <a:p>
            <a:pPr marL="542925" indent="-542925">
              <a:buFont typeface="Wingdings" panose="05000000000000000000" pitchFamily="2" charset="2"/>
              <a:buChar char="Ø"/>
            </a:pPr>
            <a:r>
              <a:rPr lang="en-GB" sz="2200" dirty="0">
                <a:ln>
                  <a:solidFill>
                    <a:schemeClr val="tx1"/>
                  </a:solidFill>
                </a:ln>
                <a:solidFill>
                  <a:srgbClr val="0070C0"/>
                </a:solidFill>
                <a:latin typeface="Arial Black" panose="020B0A04020102020204" pitchFamily="34" charset="0"/>
              </a:rPr>
              <a:t>Love for his people in a fallen world</a:t>
            </a:r>
          </a:p>
          <a:p>
            <a:pPr marL="542925" indent="-542925">
              <a:buFont typeface="Wingdings" panose="05000000000000000000" pitchFamily="2" charset="2"/>
              <a:buChar char="Ø"/>
            </a:pPr>
            <a:r>
              <a:rPr lang="en-GB" sz="2400" dirty="0">
                <a:ln>
                  <a:solidFill>
                    <a:schemeClr val="tx1"/>
                  </a:solidFill>
                </a:ln>
                <a:solidFill>
                  <a:srgbClr val="0070C0"/>
                </a:solidFill>
                <a:latin typeface="Arial Black" panose="020B0A04020102020204" pitchFamily="34" charset="0"/>
              </a:rPr>
              <a:t>Judas’ intentions</a:t>
            </a:r>
          </a:p>
        </p:txBody>
      </p:sp>
      <p:sp>
        <p:nvSpPr>
          <p:cNvPr id="11" name="TextBox 10">
            <a:extLst>
              <a:ext uri="{FF2B5EF4-FFF2-40B4-BE49-F238E27FC236}">
                <a16:creationId xmlns:a16="http://schemas.microsoft.com/office/drawing/2014/main" id="{08EE2731-AE79-4FF8-B73D-B12B2B96EB2A}"/>
              </a:ext>
            </a:extLst>
          </p:cNvPr>
          <p:cNvSpPr txBox="1"/>
          <p:nvPr/>
        </p:nvSpPr>
        <p:spPr>
          <a:xfrm>
            <a:off x="2340000" y="2736000"/>
            <a:ext cx="7953375" cy="1107996"/>
          </a:xfrm>
          <a:prstGeom prst="rect">
            <a:avLst/>
          </a:prstGeom>
          <a:noFill/>
        </p:spPr>
        <p:txBody>
          <a:bodyPr wrap="square" rtlCol="0">
            <a:spAutoFit/>
          </a:bodyPr>
          <a:lstStyle/>
          <a:p>
            <a:r>
              <a:rPr lang="en-GB" sz="2400" b="1" i="1" dirty="0">
                <a:ln>
                  <a:solidFill>
                    <a:schemeClr val="tx1"/>
                  </a:solidFill>
                </a:ln>
                <a:solidFill>
                  <a:srgbClr val="FF0000"/>
                </a:solidFill>
              </a:rPr>
              <a:t>“…the devil had already prompted Judas, the son of Simon Iscariot, to betray Jesus.” </a:t>
            </a:r>
          </a:p>
          <a:p>
            <a:endParaRPr lang="en-GB" dirty="0"/>
          </a:p>
        </p:txBody>
      </p:sp>
    </p:spTree>
    <p:extLst>
      <p:ext uri="{BB962C8B-B14F-4D97-AF65-F5344CB8AC3E}">
        <p14:creationId xmlns:p14="http://schemas.microsoft.com/office/powerpoint/2010/main" val="356068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wipe(left)">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44655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3200" dirty="0">
                <a:solidFill>
                  <a:srgbClr val="002060"/>
                </a:solidFill>
                <a:latin typeface="Arial Black" panose="020B0A04020102020204" pitchFamily="34" charset="0"/>
              </a:rPr>
              <a:t>Jesus’ menial task vv.4-5</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84766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44655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3200" dirty="0">
                <a:solidFill>
                  <a:srgbClr val="002060"/>
                </a:solidFill>
                <a:latin typeface="Arial Black" panose="020B0A04020102020204" pitchFamily="34" charset="0"/>
              </a:rPr>
              <a:t>Jesus’ menial task vv.4-5</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C1DB7D1-4B29-4663-9264-436A7D51BFE3}"/>
              </a:ext>
            </a:extLst>
          </p:cNvPr>
          <p:cNvSpPr txBox="1"/>
          <p:nvPr/>
        </p:nvSpPr>
        <p:spPr>
          <a:xfrm>
            <a:off x="1778924" y="2066925"/>
            <a:ext cx="8689051" cy="461665"/>
          </a:xfrm>
          <a:prstGeom prst="rect">
            <a:avLst/>
          </a:prstGeom>
          <a:noFill/>
        </p:spPr>
        <p:txBody>
          <a:bodyPr wrap="square" rtlCol="0">
            <a:spAutoFit/>
          </a:bodyPr>
          <a:lstStyle/>
          <a:p>
            <a:pPr marL="542925" indent="-542925">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Divine humility</a:t>
            </a:r>
          </a:p>
        </p:txBody>
      </p:sp>
    </p:spTree>
    <p:extLst>
      <p:ext uri="{BB962C8B-B14F-4D97-AF65-F5344CB8AC3E}">
        <p14:creationId xmlns:p14="http://schemas.microsoft.com/office/powerpoint/2010/main" val="236958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out)">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44655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3200" dirty="0">
                <a:solidFill>
                  <a:srgbClr val="002060"/>
                </a:solidFill>
                <a:latin typeface="Arial Black" panose="020B0A04020102020204" pitchFamily="34" charset="0"/>
              </a:rPr>
              <a:t>Jesus’ menial task vv.4-5</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C1DB7D1-4B29-4663-9264-436A7D51BFE3}"/>
              </a:ext>
            </a:extLst>
          </p:cNvPr>
          <p:cNvSpPr txBox="1"/>
          <p:nvPr/>
        </p:nvSpPr>
        <p:spPr>
          <a:xfrm>
            <a:off x="1778924" y="2066925"/>
            <a:ext cx="9349047" cy="1569660"/>
          </a:xfrm>
          <a:prstGeom prst="rect">
            <a:avLst/>
          </a:prstGeom>
          <a:noFill/>
        </p:spPr>
        <p:txBody>
          <a:bodyPr wrap="square" rtlCol="0">
            <a:spAutoFit/>
          </a:bodyPr>
          <a:lstStyle/>
          <a:p>
            <a:pPr marL="542925" indent="-542925">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Divine humility </a:t>
            </a:r>
          </a:p>
          <a:p>
            <a:pPr marL="1076325" lvl="1" indent="-533400">
              <a:buFont typeface="Wingdings" panose="05000000000000000000" pitchFamily="2" charset="2"/>
              <a:buChar char="Ø"/>
            </a:pPr>
            <a:r>
              <a:rPr lang="en-GB" sz="2400" b="1" i="1" dirty="0">
                <a:ln>
                  <a:solidFill>
                    <a:schemeClr val="tx1"/>
                  </a:solidFill>
                </a:ln>
                <a:solidFill>
                  <a:srgbClr val="FF0000"/>
                </a:solidFill>
                <a:highlight>
                  <a:srgbClr val="FFFF00"/>
                </a:highlight>
              </a:rPr>
              <a:t>being in the very nature of God, laid aside his glory, humbled himself, taking on the very nature of a servant and became obedient to death – even death on a cross” </a:t>
            </a:r>
            <a:r>
              <a:rPr lang="en-GB" sz="2400" b="1" dirty="0">
                <a:ln>
                  <a:solidFill>
                    <a:schemeClr val="tx1"/>
                  </a:solidFill>
                </a:ln>
                <a:solidFill>
                  <a:srgbClr val="FF0000"/>
                </a:solidFill>
                <a:highlight>
                  <a:srgbClr val="FFFF00"/>
                </a:highlight>
              </a:rPr>
              <a:t>Phil 2:7-8</a:t>
            </a:r>
          </a:p>
        </p:txBody>
      </p:sp>
    </p:spTree>
    <p:extLst>
      <p:ext uri="{BB962C8B-B14F-4D97-AF65-F5344CB8AC3E}">
        <p14:creationId xmlns:p14="http://schemas.microsoft.com/office/powerpoint/2010/main" val="264101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circle(out)">
                                      <p:cBhvr>
                                        <p:cTn id="7"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44655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3200" dirty="0">
                <a:solidFill>
                  <a:srgbClr val="002060"/>
                </a:solidFill>
                <a:latin typeface="Arial Black" panose="020B0A04020102020204" pitchFamily="34" charset="0"/>
              </a:rPr>
              <a:t>Jesus’ menial task vv.4-5</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C1DB7D1-4B29-4663-9264-436A7D51BFE3}"/>
              </a:ext>
            </a:extLst>
          </p:cNvPr>
          <p:cNvSpPr txBox="1"/>
          <p:nvPr/>
        </p:nvSpPr>
        <p:spPr>
          <a:xfrm>
            <a:off x="1778924" y="2066925"/>
            <a:ext cx="8689051" cy="869469"/>
          </a:xfrm>
          <a:prstGeom prst="rect">
            <a:avLst/>
          </a:prstGeom>
          <a:noFill/>
        </p:spPr>
        <p:txBody>
          <a:bodyPr wrap="square" rtlCol="0">
            <a:spAutoFit/>
          </a:bodyPr>
          <a:lstStyle/>
          <a:p>
            <a:pPr marL="542925" indent="-542925">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Divine humility</a:t>
            </a:r>
          </a:p>
          <a:p>
            <a:pPr marL="542925" indent="-542925">
              <a:spcBef>
                <a:spcPts val="300"/>
              </a:spcBef>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Amazing love</a:t>
            </a:r>
          </a:p>
        </p:txBody>
      </p:sp>
    </p:spTree>
    <p:extLst>
      <p:ext uri="{BB962C8B-B14F-4D97-AF65-F5344CB8AC3E}">
        <p14:creationId xmlns:p14="http://schemas.microsoft.com/office/powerpoint/2010/main" val="55736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938992"/>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3200" dirty="0">
                <a:solidFill>
                  <a:srgbClr val="002060"/>
                </a:solidFill>
                <a:latin typeface="Arial Black" panose="020B0A04020102020204" pitchFamily="34" charset="0"/>
              </a:rPr>
              <a:t>Peter’s protest vv.6-11</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609A02FE-8525-4B9E-A37D-B40EB5140D44}"/>
              </a:ext>
            </a:extLst>
          </p:cNvPr>
          <p:cNvSpPr txBox="1"/>
          <p:nvPr/>
        </p:nvSpPr>
        <p:spPr>
          <a:xfrm>
            <a:off x="1656000" y="2304000"/>
            <a:ext cx="9349047" cy="3456000"/>
          </a:xfrm>
          <a:prstGeom prst="rect">
            <a:avLst/>
          </a:prstGeom>
          <a:noFill/>
        </p:spPr>
        <p:txBody>
          <a:bodyPr wrap="square" rtlCol="0">
            <a:spAutoFit/>
          </a:bodyPr>
          <a:lstStyle/>
          <a:p>
            <a:r>
              <a:rPr lang="en-GB" sz="2400" b="1" i="1" dirty="0">
                <a:ln w="6350">
                  <a:solidFill>
                    <a:schemeClr val="tx1"/>
                  </a:solidFill>
                </a:ln>
                <a:solidFill>
                  <a:srgbClr val="FF0000"/>
                </a:solidFill>
              </a:rPr>
              <a:t>He came to Simon Peter, who said to him, ‘Lord, are you going to wash my feet?’ Jesus replied, ‘You do not realise now what I am doing, but later you will understand.’ ‘No,’ said Peter, ‘you shall never wash my feet.’ Jesus answered, ‘Unless I wash you, you have no part with me.’ ‘Then, Lord,’ Simon Peter replied, ‘not just my feet but my hands and my head as well!’ Jesus answered, ‘Those who have had a bath need only to wash their feet; their whole body is clean. And you are clean, though not every one of you.’ For he knew who was going to betray him, and that was why he said not everyone was clean.</a:t>
            </a:r>
            <a:endParaRPr lang="en-GB" sz="2400" b="1" dirty="0">
              <a:ln w="6350">
                <a:solidFill>
                  <a:schemeClr val="tx1"/>
                </a:solidFill>
              </a:ln>
              <a:solidFill>
                <a:srgbClr val="FF0000"/>
              </a:solidFill>
            </a:endParaRPr>
          </a:p>
          <a:p>
            <a:r>
              <a:rPr lang="en-GB" dirty="0"/>
              <a:t> </a:t>
            </a:r>
          </a:p>
          <a:p>
            <a:endParaRPr lang="en-GB" dirty="0"/>
          </a:p>
        </p:txBody>
      </p:sp>
    </p:spTree>
    <p:extLst>
      <p:ext uri="{BB962C8B-B14F-4D97-AF65-F5344CB8AC3E}">
        <p14:creationId xmlns:p14="http://schemas.microsoft.com/office/powerpoint/2010/main" val="325402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938992"/>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3200" dirty="0">
                <a:solidFill>
                  <a:srgbClr val="002060"/>
                </a:solidFill>
                <a:latin typeface="Arial Black" panose="020B0A04020102020204" pitchFamily="34" charset="0"/>
              </a:rPr>
              <a:t>Peter’s protest vv.6-11</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05B4A508-972E-4815-9481-78550F1F63C0}"/>
              </a:ext>
            </a:extLst>
          </p:cNvPr>
          <p:cNvSpPr txBox="1"/>
          <p:nvPr/>
        </p:nvSpPr>
        <p:spPr>
          <a:xfrm>
            <a:off x="1620000" y="2340000"/>
            <a:ext cx="8660476" cy="461665"/>
          </a:xfrm>
          <a:prstGeom prst="rect">
            <a:avLst/>
          </a:prstGeom>
          <a:noFill/>
        </p:spPr>
        <p:txBody>
          <a:bodyPr wrap="square" rtlCol="0">
            <a:spAutoFit/>
          </a:bodyPr>
          <a:lstStyle/>
          <a:p>
            <a:pPr marL="285750" indent="-285750">
              <a:buFont typeface="Wingdings" panose="05000000000000000000" pitchFamily="2" charset="2"/>
              <a:buChar char="§"/>
            </a:pPr>
            <a:r>
              <a:rPr lang="en-GB" sz="2400" b="1" dirty="0">
                <a:ln>
                  <a:solidFill>
                    <a:schemeClr val="tx1"/>
                  </a:solidFill>
                </a:ln>
                <a:solidFill>
                  <a:srgbClr val="0070C0"/>
                </a:solidFill>
                <a:latin typeface="Arial Black" panose="020B0A04020102020204" pitchFamily="34" charset="0"/>
              </a:rPr>
              <a:t>Apparent humility</a:t>
            </a:r>
          </a:p>
        </p:txBody>
      </p:sp>
    </p:spTree>
    <p:extLst>
      <p:ext uri="{BB962C8B-B14F-4D97-AF65-F5344CB8AC3E}">
        <p14:creationId xmlns:p14="http://schemas.microsoft.com/office/powerpoint/2010/main" val="239635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outVertic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938992"/>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3200" dirty="0">
                <a:solidFill>
                  <a:srgbClr val="002060"/>
                </a:solidFill>
                <a:latin typeface="Arial Black" panose="020B0A04020102020204" pitchFamily="34" charset="0"/>
              </a:rPr>
              <a:t>Peter’s protest vv.6-11</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05B4A508-972E-4815-9481-78550F1F63C0}"/>
              </a:ext>
            </a:extLst>
          </p:cNvPr>
          <p:cNvSpPr txBox="1"/>
          <p:nvPr/>
        </p:nvSpPr>
        <p:spPr>
          <a:xfrm>
            <a:off x="1620000" y="2340000"/>
            <a:ext cx="8660476" cy="800219"/>
          </a:xfrm>
          <a:prstGeom prst="rect">
            <a:avLst/>
          </a:prstGeom>
          <a:noFill/>
        </p:spPr>
        <p:txBody>
          <a:bodyPr wrap="square" rtlCol="0">
            <a:spAutoFit/>
          </a:bodyPr>
          <a:lstStyle/>
          <a:p>
            <a:pPr marL="285750" indent="-285750">
              <a:buFont typeface="Wingdings" panose="05000000000000000000" pitchFamily="2" charset="2"/>
              <a:buChar char="§"/>
            </a:pPr>
            <a:r>
              <a:rPr lang="en-GB" sz="2200" b="1" dirty="0">
                <a:ln>
                  <a:solidFill>
                    <a:schemeClr val="tx1"/>
                  </a:solidFill>
                </a:ln>
                <a:solidFill>
                  <a:srgbClr val="0070C0"/>
                </a:solidFill>
                <a:latin typeface="Arial Black" panose="020B0A04020102020204" pitchFamily="34" charset="0"/>
              </a:rPr>
              <a:t>Apparent humility</a:t>
            </a:r>
          </a:p>
          <a:p>
            <a:pPr marL="285750" indent="-285750">
              <a:buFont typeface="Wingdings" panose="05000000000000000000" pitchFamily="2" charset="2"/>
              <a:buChar char="§"/>
            </a:pPr>
            <a:r>
              <a:rPr lang="en-GB" sz="2400" b="1" i="1" dirty="0">
                <a:ln>
                  <a:solidFill>
                    <a:schemeClr val="tx1"/>
                  </a:solidFill>
                </a:ln>
                <a:solidFill>
                  <a:srgbClr val="0070C0"/>
                </a:solidFill>
                <a:latin typeface="Arial Black" panose="020B0A04020102020204" pitchFamily="34" charset="0"/>
              </a:rPr>
              <a:t>“Never will you wash my feet”</a:t>
            </a:r>
          </a:p>
        </p:txBody>
      </p:sp>
    </p:spTree>
    <p:extLst>
      <p:ext uri="{BB962C8B-B14F-4D97-AF65-F5344CB8AC3E}">
        <p14:creationId xmlns:p14="http://schemas.microsoft.com/office/powerpoint/2010/main" val="21171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5031971" cy="461665"/>
          </a:xfrm>
          <a:prstGeom prst="rect">
            <a:avLst/>
          </a:prstGeom>
          <a:noFill/>
        </p:spPr>
        <p:txBody>
          <a:bodyPr wrap="square" rtlCol="0">
            <a:spAutoFit/>
          </a:bodyPr>
          <a:lstStyle/>
          <a:p>
            <a:r>
              <a:rPr lang="fr-FR" sz="2400" dirty="0">
                <a:solidFill>
                  <a:srgbClr val="002060"/>
                </a:solidFill>
                <a:latin typeface="Arial Black" panose="020B0A04020102020204" pitchFamily="34" charset="0"/>
              </a:rPr>
              <a:t>Dirty jobs</a:t>
            </a:r>
            <a:endParaRPr lang="en-GB" sz="2400"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415875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938992"/>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3200" dirty="0">
                <a:solidFill>
                  <a:srgbClr val="002060"/>
                </a:solidFill>
                <a:latin typeface="Arial Black" panose="020B0A04020102020204" pitchFamily="34" charset="0"/>
              </a:rPr>
              <a:t>Peter’s protest vv.6-11</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05B4A508-972E-4815-9481-78550F1F63C0}"/>
              </a:ext>
            </a:extLst>
          </p:cNvPr>
          <p:cNvSpPr txBox="1"/>
          <p:nvPr/>
        </p:nvSpPr>
        <p:spPr>
          <a:xfrm>
            <a:off x="1620000" y="2340000"/>
            <a:ext cx="8660476" cy="1138773"/>
          </a:xfrm>
          <a:prstGeom prst="rect">
            <a:avLst/>
          </a:prstGeom>
          <a:noFill/>
        </p:spPr>
        <p:txBody>
          <a:bodyPr wrap="square" rtlCol="0">
            <a:spAutoFit/>
          </a:bodyPr>
          <a:lstStyle/>
          <a:p>
            <a:pPr marL="285750" indent="-285750">
              <a:buFont typeface="Wingdings" panose="05000000000000000000" pitchFamily="2" charset="2"/>
              <a:buChar char="§"/>
            </a:pPr>
            <a:r>
              <a:rPr lang="en-GB" sz="2000" b="1" dirty="0">
                <a:ln>
                  <a:solidFill>
                    <a:schemeClr val="tx1"/>
                  </a:solidFill>
                </a:ln>
                <a:solidFill>
                  <a:srgbClr val="0070C0"/>
                </a:solidFill>
                <a:latin typeface="Arial Black" panose="020B0A04020102020204" pitchFamily="34" charset="0"/>
              </a:rPr>
              <a:t>Apparent humility</a:t>
            </a:r>
          </a:p>
          <a:p>
            <a:pPr marL="285750" indent="-285750">
              <a:buFont typeface="Wingdings" panose="05000000000000000000" pitchFamily="2" charset="2"/>
              <a:buChar char="§"/>
            </a:pPr>
            <a:r>
              <a:rPr lang="en-GB" sz="2200" b="1" i="1" dirty="0">
                <a:ln>
                  <a:solidFill>
                    <a:schemeClr val="tx1"/>
                  </a:solidFill>
                </a:ln>
                <a:solidFill>
                  <a:srgbClr val="0070C0"/>
                </a:solidFill>
                <a:latin typeface="Arial Black" panose="020B0A04020102020204" pitchFamily="34" charset="0"/>
              </a:rPr>
              <a:t>“Never will you wash my feet”</a:t>
            </a:r>
          </a:p>
          <a:p>
            <a:pPr marL="285750" indent="-285750">
              <a:buFont typeface="Wingdings" panose="05000000000000000000" pitchFamily="2" charset="2"/>
              <a:buChar char="§"/>
            </a:pPr>
            <a:r>
              <a:rPr lang="en-GB" sz="2400" b="1" dirty="0">
                <a:ln>
                  <a:solidFill>
                    <a:schemeClr val="tx1"/>
                  </a:solidFill>
                </a:ln>
                <a:solidFill>
                  <a:srgbClr val="0070C0"/>
                </a:solidFill>
                <a:latin typeface="Arial Black" panose="020B0A04020102020204" pitchFamily="34" charset="0"/>
              </a:rPr>
              <a:t>Peter’s wake-up call</a:t>
            </a:r>
          </a:p>
        </p:txBody>
      </p:sp>
    </p:spTree>
    <p:extLst>
      <p:ext uri="{BB962C8B-B14F-4D97-AF65-F5344CB8AC3E}">
        <p14:creationId xmlns:p14="http://schemas.microsoft.com/office/powerpoint/2010/main" val="86373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012149B5-0D41-4964-B582-1CA556FA3E36}"/>
              </a:ext>
            </a:extLst>
          </p:cNvPr>
          <p:cNvSpPr txBox="1"/>
          <p:nvPr/>
        </p:nvSpPr>
        <p:spPr>
          <a:xfrm>
            <a:off x="1656000" y="2736000"/>
            <a:ext cx="9746326" cy="3168000"/>
          </a:xfrm>
          <a:prstGeom prst="rect">
            <a:avLst/>
          </a:prstGeom>
          <a:noFill/>
        </p:spPr>
        <p:txBody>
          <a:bodyPr wrap="square" rtlCol="0">
            <a:spAutoFit/>
          </a:bodyPr>
          <a:lstStyle/>
          <a:p>
            <a:r>
              <a:rPr lang="en-GB" sz="2400" b="1" i="1" dirty="0">
                <a:ln w="6350">
                  <a:solidFill>
                    <a:schemeClr val="tx1"/>
                  </a:solidFill>
                </a:ln>
                <a:solidFill>
                  <a:srgbClr val="FF0000"/>
                </a:solidFill>
              </a:rPr>
              <a:t>When he had finished washing their feet, he put on his clothes and returned to his place. ‘Do you understand what I have done for you?’ he asked them. ‘You call me “Teacher” and “Lord”, and rightly so, for that is what I am. Now that I, your Lord and Teacher, have washed your feet, you also should wash one another’s feet. I have set you an example that you should do as I have done for you. Very truly I tell you, no servant is greater than his master, nor is a messenger greater than the one who sent him. Now that you know these things, you will be blessed if you do them.</a:t>
            </a:r>
          </a:p>
          <a:p>
            <a:endParaRPr lang="en-GB" dirty="0"/>
          </a:p>
        </p:txBody>
      </p:sp>
    </p:spTree>
    <p:extLst>
      <p:ext uri="{BB962C8B-B14F-4D97-AF65-F5344CB8AC3E}">
        <p14:creationId xmlns:p14="http://schemas.microsoft.com/office/powerpoint/2010/main" val="271990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0-#ppt_h/2"/>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0" name="TextBox 9">
            <a:extLst>
              <a:ext uri="{FF2B5EF4-FFF2-40B4-BE49-F238E27FC236}">
                <a16:creationId xmlns:a16="http://schemas.microsoft.com/office/drawing/2014/main" id="{3DBAAE65-A2E6-465C-B97D-88F74586DB7A}"/>
              </a:ext>
            </a:extLst>
          </p:cNvPr>
          <p:cNvSpPr txBox="1"/>
          <p:nvPr/>
        </p:nvSpPr>
        <p:spPr>
          <a:xfrm>
            <a:off x="1620000" y="2808000"/>
            <a:ext cx="7855527" cy="461665"/>
          </a:xfrm>
          <a:prstGeom prst="rect">
            <a:avLst/>
          </a:prstGeom>
          <a:noFill/>
        </p:spPr>
        <p:txBody>
          <a:bodyPr wrap="square" rtlCol="0">
            <a:spAutoFit/>
          </a:bodyPr>
          <a:lstStyle/>
          <a:p>
            <a:pPr marL="539750" indent="-539750">
              <a:buFont typeface="Wingdings" panose="05000000000000000000" pitchFamily="2" charset="2"/>
              <a:buChar char="v"/>
            </a:pPr>
            <a:r>
              <a:rPr lang="en-GB" sz="2400" b="1" dirty="0">
                <a:ln w="6350">
                  <a:solidFill>
                    <a:schemeClr val="tx1"/>
                  </a:solidFill>
                </a:ln>
                <a:solidFill>
                  <a:srgbClr val="0070C0"/>
                </a:solidFill>
                <a:latin typeface="Arial Black" panose="020B0A04020102020204" pitchFamily="34" charset="0"/>
              </a:rPr>
              <a:t>Words + actions</a:t>
            </a:r>
          </a:p>
        </p:txBody>
      </p:sp>
    </p:spTree>
    <p:extLst>
      <p:ext uri="{BB962C8B-B14F-4D97-AF65-F5344CB8AC3E}">
        <p14:creationId xmlns:p14="http://schemas.microsoft.com/office/powerpoint/2010/main" val="159904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0" name="TextBox 9">
            <a:extLst>
              <a:ext uri="{FF2B5EF4-FFF2-40B4-BE49-F238E27FC236}">
                <a16:creationId xmlns:a16="http://schemas.microsoft.com/office/drawing/2014/main" id="{3DBAAE65-A2E6-465C-B97D-88F74586DB7A}"/>
              </a:ext>
            </a:extLst>
          </p:cNvPr>
          <p:cNvSpPr txBox="1"/>
          <p:nvPr/>
        </p:nvSpPr>
        <p:spPr>
          <a:xfrm>
            <a:off x="1620000" y="2808000"/>
            <a:ext cx="7855527" cy="769441"/>
          </a:xfrm>
          <a:prstGeom prst="rect">
            <a:avLst/>
          </a:prstGeom>
          <a:noFill/>
        </p:spPr>
        <p:txBody>
          <a:bodyPr wrap="square" rtlCol="0">
            <a:spAutoFit/>
          </a:bodyPr>
          <a:lstStyle/>
          <a:p>
            <a:pPr marL="539750" indent="-539750">
              <a:buFont typeface="Wingdings" panose="05000000000000000000" pitchFamily="2" charset="2"/>
              <a:buChar char="v"/>
            </a:pPr>
            <a:r>
              <a:rPr lang="en-GB" sz="2000" b="1" dirty="0">
                <a:ln>
                  <a:solidFill>
                    <a:schemeClr val="tx1"/>
                  </a:solidFill>
                </a:ln>
                <a:solidFill>
                  <a:srgbClr val="0070C0"/>
                </a:solidFill>
                <a:latin typeface="Arial Black" panose="020B0A04020102020204" pitchFamily="34" charset="0"/>
              </a:rPr>
              <a:t>Words + actions</a:t>
            </a:r>
          </a:p>
          <a:p>
            <a:pPr marL="539750" indent="-539750">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The “world’s way” versus “Christ’s way”</a:t>
            </a:r>
          </a:p>
        </p:txBody>
      </p:sp>
    </p:spTree>
    <p:extLst>
      <p:ext uri="{BB962C8B-B14F-4D97-AF65-F5344CB8AC3E}">
        <p14:creationId xmlns:p14="http://schemas.microsoft.com/office/powerpoint/2010/main" val="12906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arn(outVertical)">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0" name="TextBox 9">
            <a:extLst>
              <a:ext uri="{FF2B5EF4-FFF2-40B4-BE49-F238E27FC236}">
                <a16:creationId xmlns:a16="http://schemas.microsoft.com/office/drawing/2014/main" id="{3DBAAE65-A2E6-465C-B97D-88F74586DB7A}"/>
              </a:ext>
            </a:extLst>
          </p:cNvPr>
          <p:cNvSpPr txBox="1"/>
          <p:nvPr/>
        </p:nvSpPr>
        <p:spPr>
          <a:xfrm>
            <a:off x="1620000" y="2808000"/>
            <a:ext cx="7855527" cy="1077218"/>
          </a:xfrm>
          <a:prstGeom prst="rect">
            <a:avLst/>
          </a:prstGeom>
          <a:noFill/>
        </p:spPr>
        <p:txBody>
          <a:bodyPr wrap="square" rtlCol="0">
            <a:spAutoFit/>
          </a:bodyPr>
          <a:lstStyle/>
          <a:p>
            <a:pPr marL="539750" indent="-539750">
              <a:buFont typeface="Wingdings" panose="05000000000000000000" pitchFamily="2" charset="2"/>
              <a:buChar char="v"/>
            </a:pPr>
            <a:r>
              <a:rPr lang="en-GB" sz="2000" b="1" dirty="0">
                <a:ln>
                  <a:solidFill>
                    <a:schemeClr val="tx1"/>
                  </a:solidFill>
                </a:ln>
                <a:solidFill>
                  <a:srgbClr val="0070C0"/>
                </a:solidFill>
                <a:latin typeface="Arial Black" panose="020B0A04020102020204" pitchFamily="34" charset="0"/>
              </a:rPr>
              <a:t>Words + actions</a:t>
            </a:r>
          </a:p>
          <a:p>
            <a:pPr marL="539750" indent="-539750">
              <a:buFont typeface="Wingdings" panose="05000000000000000000" pitchFamily="2" charset="2"/>
              <a:buChar char="v"/>
            </a:pPr>
            <a:r>
              <a:rPr lang="en-GB" sz="2000" b="1" dirty="0">
                <a:ln>
                  <a:solidFill>
                    <a:schemeClr val="tx1"/>
                  </a:solidFill>
                </a:ln>
                <a:solidFill>
                  <a:srgbClr val="0070C0"/>
                </a:solidFill>
                <a:latin typeface="Arial Black" panose="020B0A04020102020204" pitchFamily="34" charset="0"/>
              </a:rPr>
              <a:t>The “world’s way” versus “Christ’s way”</a:t>
            </a:r>
          </a:p>
          <a:p>
            <a:pPr marL="539750" indent="-539750">
              <a:buFont typeface="Wingdings" panose="05000000000000000000" pitchFamily="2" charset="2"/>
              <a:buChar char="v"/>
            </a:pPr>
            <a:r>
              <a:rPr lang="en-GB" sz="2400" b="1" dirty="0">
                <a:ln>
                  <a:solidFill>
                    <a:schemeClr val="tx1"/>
                  </a:solidFill>
                </a:ln>
                <a:solidFill>
                  <a:srgbClr val="0070C0"/>
                </a:solidFill>
                <a:latin typeface="Arial Black" panose="020B0A04020102020204" pitchFamily="34" charset="0"/>
              </a:rPr>
              <a:t>Blessing linked to obedience</a:t>
            </a:r>
          </a:p>
        </p:txBody>
      </p:sp>
      <p:sp>
        <p:nvSpPr>
          <p:cNvPr id="8" name="TextBox 7">
            <a:extLst>
              <a:ext uri="{FF2B5EF4-FFF2-40B4-BE49-F238E27FC236}">
                <a16:creationId xmlns:a16="http://schemas.microsoft.com/office/drawing/2014/main" id="{D11A92A1-B73D-4AF5-AF7F-0190A880C6BE}"/>
              </a:ext>
            </a:extLst>
          </p:cNvPr>
          <p:cNvSpPr txBox="1"/>
          <p:nvPr/>
        </p:nvSpPr>
        <p:spPr>
          <a:xfrm>
            <a:off x="2124000" y="3816000"/>
            <a:ext cx="9144000" cy="738664"/>
          </a:xfrm>
          <a:prstGeom prst="rect">
            <a:avLst/>
          </a:prstGeom>
          <a:noFill/>
        </p:spPr>
        <p:txBody>
          <a:bodyPr wrap="square" rtlCol="0">
            <a:spAutoFit/>
          </a:bodyPr>
          <a:lstStyle/>
          <a:p>
            <a:r>
              <a:rPr lang="en-GB" sz="2400" b="1" i="1" dirty="0">
                <a:ln>
                  <a:solidFill>
                    <a:schemeClr val="tx1"/>
                  </a:solidFill>
                </a:ln>
                <a:solidFill>
                  <a:srgbClr val="FF0000"/>
                </a:solidFill>
              </a:rPr>
              <a:t>“Now that you know these things, </a:t>
            </a:r>
            <a:r>
              <a:rPr lang="en-GB" sz="2400" b="1" i="1" dirty="0">
                <a:ln>
                  <a:solidFill>
                    <a:schemeClr val="tx1"/>
                  </a:solidFill>
                </a:ln>
                <a:solidFill>
                  <a:srgbClr val="FF0000"/>
                </a:solidFill>
                <a:highlight>
                  <a:srgbClr val="FFFF00"/>
                </a:highlight>
              </a:rPr>
              <a:t>you will be blessed if you do them.” </a:t>
            </a:r>
          </a:p>
          <a:p>
            <a:endParaRPr lang="en-GB" i="1" dirty="0">
              <a:ln>
                <a:solidFill>
                  <a:schemeClr val="tx1"/>
                </a:solidFill>
              </a:ln>
            </a:endParaRPr>
          </a:p>
        </p:txBody>
      </p:sp>
    </p:spTree>
    <p:extLst>
      <p:ext uri="{BB962C8B-B14F-4D97-AF65-F5344CB8AC3E}">
        <p14:creationId xmlns:p14="http://schemas.microsoft.com/office/powerpoint/2010/main" val="266267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wipe(left)">
                                      <p:cBhvr>
                                        <p:cTn id="10"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584775"/>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p:txBody>
      </p:sp>
    </p:spTree>
    <p:extLst>
      <p:ext uri="{BB962C8B-B14F-4D97-AF65-F5344CB8AC3E}">
        <p14:creationId xmlns:p14="http://schemas.microsoft.com/office/powerpoint/2010/main" val="36289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954107"/>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Literal foot-washing?</a:t>
            </a:r>
          </a:p>
        </p:txBody>
      </p:sp>
    </p:spTree>
    <p:extLst>
      <p:ext uri="{BB962C8B-B14F-4D97-AF65-F5344CB8AC3E}">
        <p14:creationId xmlns:p14="http://schemas.microsoft.com/office/powerpoint/2010/main" val="368743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1323439"/>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Literal foot-washing?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Jesus’ actions = an example of menial service</a:t>
            </a:r>
          </a:p>
        </p:txBody>
      </p:sp>
    </p:spTree>
    <p:extLst>
      <p:ext uri="{BB962C8B-B14F-4D97-AF65-F5344CB8AC3E}">
        <p14:creationId xmlns:p14="http://schemas.microsoft.com/office/powerpoint/2010/main" val="374776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wipe(left)">
                                      <p:cBhvr>
                                        <p:cTn id="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1692771"/>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Literal foot-washing?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Jesus’ actions = an example of menial service</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Selflessness NOT selfishness</a:t>
            </a:r>
          </a:p>
        </p:txBody>
      </p:sp>
    </p:spTree>
    <p:extLst>
      <p:ext uri="{BB962C8B-B14F-4D97-AF65-F5344CB8AC3E}">
        <p14:creationId xmlns:p14="http://schemas.microsoft.com/office/powerpoint/2010/main" val="299992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Effect transition="in" filter="barn(outVertical)">
                                      <p:cBhvr>
                                        <p:cTn id="7"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2062103"/>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Literal foot-washing?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Jesus’ actions = an example of menial service</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Selflessness NOT selfishness</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Wake up to the needs around</a:t>
            </a:r>
          </a:p>
        </p:txBody>
      </p:sp>
    </p:spTree>
    <p:extLst>
      <p:ext uri="{BB962C8B-B14F-4D97-AF65-F5344CB8AC3E}">
        <p14:creationId xmlns:p14="http://schemas.microsoft.com/office/powerpoint/2010/main" val="159607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animEffect transition="in" filter="fade">
                                      <p:cBhvr>
                                        <p:cTn id="7" dur="2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5031971" cy="769441"/>
          </a:xfrm>
          <a:prstGeom prst="rect">
            <a:avLst/>
          </a:prstGeom>
          <a:noFill/>
        </p:spPr>
        <p:txBody>
          <a:bodyPr wrap="square" rtlCol="0">
            <a:spAutoFit/>
          </a:bodyPr>
          <a:lstStyle/>
          <a:p>
            <a:r>
              <a:rPr lang="fr-FR" sz="2000" dirty="0">
                <a:solidFill>
                  <a:srgbClr val="002060"/>
                </a:solidFill>
                <a:latin typeface="Arial Black" panose="020B0A04020102020204" pitchFamily="34" charset="0"/>
              </a:rPr>
              <a:t>Dirty jobs</a:t>
            </a:r>
          </a:p>
          <a:p>
            <a:r>
              <a:rPr lang="en-GB" sz="2400" dirty="0">
                <a:solidFill>
                  <a:srgbClr val="002060"/>
                </a:solidFill>
                <a:latin typeface="Arial Black" panose="020B0A04020102020204" pitchFamily="34" charset="0"/>
              </a:rPr>
              <a:t>Foot washing</a:t>
            </a:r>
          </a:p>
        </p:txBody>
      </p:sp>
    </p:spTree>
    <p:extLst>
      <p:ext uri="{BB962C8B-B14F-4D97-AF65-F5344CB8AC3E}">
        <p14:creationId xmlns:p14="http://schemas.microsoft.com/office/powerpoint/2010/main" val="63771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2369880"/>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2800" dirty="0">
                <a:solidFill>
                  <a:srgbClr val="002060"/>
                </a:solidFill>
                <a:latin typeface="Arial Black" panose="020B0A04020102020204" pitchFamily="34" charset="0"/>
              </a:rPr>
              <a:t>Jesus’ knowledge vv.1-3</a:t>
            </a:r>
          </a:p>
          <a:p>
            <a:pPr marL="514350" indent="-514350">
              <a:buAutoNum type="arabicPeriod"/>
            </a:pPr>
            <a:r>
              <a:rPr lang="en-GB" sz="2800" dirty="0">
                <a:solidFill>
                  <a:srgbClr val="002060"/>
                </a:solidFill>
                <a:latin typeface="Arial Black" panose="020B0A04020102020204" pitchFamily="34" charset="0"/>
              </a:rPr>
              <a:t>Jesus’ menial task vv.4-5</a:t>
            </a:r>
          </a:p>
          <a:p>
            <a:pPr marL="514350" indent="-514350">
              <a:buAutoNum type="arabicPeriod"/>
            </a:pPr>
            <a:r>
              <a:rPr lang="en-GB" sz="2800" dirty="0">
                <a:solidFill>
                  <a:srgbClr val="002060"/>
                </a:solidFill>
                <a:latin typeface="Arial Black" panose="020B0A04020102020204" pitchFamily="34" charset="0"/>
              </a:rPr>
              <a:t>Peter’s protest vv.6-11</a:t>
            </a:r>
          </a:p>
          <a:p>
            <a:pPr marL="514350" indent="-514350">
              <a:buAutoNum type="arabicPeriod"/>
            </a:pPr>
            <a:r>
              <a:rPr lang="en-GB" sz="3200" dirty="0">
                <a:solidFill>
                  <a:srgbClr val="002060"/>
                </a:solidFill>
                <a:latin typeface="Arial Black" panose="020B0A04020102020204" pitchFamily="34" charset="0"/>
              </a:rPr>
              <a:t>The main point vv.12-17</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13" name="TextBox 12">
            <a:extLst>
              <a:ext uri="{FF2B5EF4-FFF2-40B4-BE49-F238E27FC236}">
                <a16:creationId xmlns:a16="http://schemas.microsoft.com/office/drawing/2014/main" id="{11DD9132-C6EF-44A3-9F95-3080B6D45FE9}"/>
              </a:ext>
            </a:extLst>
          </p:cNvPr>
          <p:cNvSpPr txBox="1"/>
          <p:nvPr/>
        </p:nvSpPr>
        <p:spPr>
          <a:xfrm>
            <a:off x="1778924" y="3086100"/>
            <a:ext cx="8634152" cy="3108543"/>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p:spPr>
        <p:txBody>
          <a:bodyPr wrap="square" rtlCol="0">
            <a:spAutoFit/>
          </a:bodyPr>
          <a:lstStyle/>
          <a:p>
            <a:pPr algn="ct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Practical 21</a:t>
            </a:r>
            <a:r>
              <a:rPr lang="en-GB" sz="3200" b="1" baseline="30000"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st</a:t>
            </a:r>
            <a:r>
              <a:rPr lang="en-GB" sz="3200" b="1" dirty="0">
                <a:ln w="6350">
                  <a:solidFill>
                    <a:schemeClr val="tx1"/>
                  </a:solidFill>
                </a:ln>
                <a:solidFill>
                  <a:srgbClr val="7030A0"/>
                </a:solidFill>
                <a:effectLst>
                  <a:outerShdw blurRad="38100" dist="38100" dir="2700000" algn="tl">
                    <a:srgbClr val="000000">
                      <a:alpha val="43137"/>
                    </a:srgbClr>
                  </a:outerShdw>
                </a:effectLst>
                <a:latin typeface="Cavolini" panose="020B0502040204020203" pitchFamily="66" charset="0"/>
                <a:cs typeface="Cavolini" panose="020B0502040204020203" pitchFamily="66" charset="0"/>
              </a:rPr>
              <a:t> century outworking?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Literal foot-washing?</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Jesus’ actions = an example of menial service</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Selflessness NOT selfishness</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Wake up to the needs around</a:t>
            </a:r>
          </a:p>
          <a:p>
            <a:pPr marL="361950" indent="-361950">
              <a:buFont typeface="Wingdings" panose="05000000000000000000" pitchFamily="2" charset="2"/>
              <a:buChar char="§"/>
            </a:pPr>
            <a:r>
              <a:rPr lang="en-GB" sz="2400" dirty="0">
                <a:ln w="6350">
                  <a:solidFill>
                    <a:schemeClr val="tx1"/>
                  </a:solidFill>
                </a:ln>
                <a:solidFill>
                  <a:srgbClr val="0070C0"/>
                </a:solidFill>
                <a:latin typeface="Arial Black" panose="020B0A04020102020204" pitchFamily="34" charset="0"/>
                <a:cs typeface="Cavolini" panose="020B0502040204020203" pitchFamily="66" charset="0"/>
              </a:rPr>
              <a:t>Tertullian: </a:t>
            </a:r>
            <a:r>
              <a:rPr lang="en-GB" sz="2200" i="1" dirty="0">
                <a:ln w="6350">
                  <a:solidFill>
                    <a:schemeClr val="tx1"/>
                  </a:solidFill>
                </a:ln>
                <a:solidFill>
                  <a:srgbClr val="FF0000"/>
                </a:solidFill>
                <a:latin typeface="Arial Black" panose="020B0A04020102020204" pitchFamily="34" charset="0"/>
                <a:cs typeface="Cavolini" panose="020B0502040204020203" pitchFamily="66" charset="0"/>
              </a:rPr>
              <a:t>“Look how these Christians love one another and how they are willing to die for each other!”</a:t>
            </a:r>
            <a:endParaRPr lang="en-GB" sz="2200" dirty="0">
              <a:ln w="6350">
                <a:solidFill>
                  <a:schemeClr val="tx1"/>
                </a:solidFill>
              </a:ln>
              <a:solidFill>
                <a:srgbClr val="FF0000"/>
              </a:solidFill>
              <a:latin typeface="Arial Black" panose="020B0A04020102020204" pitchFamily="34" charset="0"/>
              <a:cs typeface="Cavolini" panose="020B0502040204020203" pitchFamily="66" charset="0"/>
            </a:endParaRPr>
          </a:p>
        </p:txBody>
      </p:sp>
    </p:spTree>
    <p:extLst>
      <p:ext uri="{BB962C8B-B14F-4D97-AF65-F5344CB8AC3E}">
        <p14:creationId xmlns:p14="http://schemas.microsoft.com/office/powerpoint/2010/main" val="145673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
                                            <p:txEl>
                                              <p:pRg st="5" end="5"/>
                                            </p:txEl>
                                          </p:spTgt>
                                        </p:tgtEl>
                                        <p:attrNameLst>
                                          <p:attrName>style.visibility</p:attrName>
                                        </p:attrNameLst>
                                      </p:cBhvr>
                                      <p:to>
                                        <p:strVal val="visible"/>
                                      </p:to>
                                    </p:set>
                                    <p:anim calcmode="lin" valueType="num">
                                      <p:cBhvr>
                                        <p:cTn id="7" dur="1000" fill="hold"/>
                                        <p:tgtEl>
                                          <p:spTgt spid="1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5" end="5"/>
                                            </p:txEl>
                                          </p:spTgt>
                                        </p:tgtEl>
                                        <p:attrNameLst>
                                          <p:attrName>ppt_h</p:attrName>
                                        </p:attrNameLst>
                                      </p:cBhvr>
                                      <p:tavLst>
                                        <p:tav tm="0">
                                          <p:val>
                                            <p:fltVal val="0"/>
                                          </p:val>
                                        </p:tav>
                                        <p:tav tm="100000">
                                          <p:val>
                                            <p:strVal val="#ppt_h"/>
                                          </p:val>
                                        </p:tav>
                                      </p:tavLst>
                                    </p:anim>
                                    <p:animEffect transition="in" filter="fade">
                                      <p:cBhvr>
                                        <p:cTn id="9" dur="10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5755871" cy="584775"/>
          </a:xfrm>
          <a:prstGeom prst="rect">
            <a:avLst/>
          </a:prstGeom>
          <a:noFill/>
        </p:spPr>
        <p:txBody>
          <a:bodyPr wrap="square" rtlCol="0">
            <a:spAutoFit/>
          </a:bodyPr>
          <a:lstStyle/>
          <a:p>
            <a:r>
              <a:rPr lang="fr-FR" sz="3200" dirty="0">
                <a:solidFill>
                  <a:srgbClr val="002060"/>
                </a:solidFill>
                <a:latin typeface="Arial Black" panose="020B0A04020102020204" pitchFamily="34" charset="0"/>
              </a:rPr>
              <a:t>1. The setting (13:1-5)</a:t>
            </a:r>
            <a:endParaRPr lang="en-GB" sz="3200" dirty="0">
              <a:solidFill>
                <a:srgbClr val="002060"/>
              </a:solidFill>
              <a:latin typeface="Arial Black" panose="020B0A04020102020204" pitchFamily="34" charset="0"/>
            </a:endParaRPr>
          </a:p>
        </p:txBody>
      </p:sp>
      <p:sp>
        <p:nvSpPr>
          <p:cNvPr id="8" name="TextBox 7">
            <a:extLst>
              <a:ext uri="{FF2B5EF4-FFF2-40B4-BE49-F238E27FC236}">
                <a16:creationId xmlns:a16="http://schemas.microsoft.com/office/drawing/2014/main" id="{A3E3880C-1D65-4395-A51C-C0A2B86102B1}"/>
              </a:ext>
            </a:extLst>
          </p:cNvPr>
          <p:cNvSpPr txBox="1"/>
          <p:nvPr/>
        </p:nvSpPr>
        <p:spPr>
          <a:xfrm>
            <a:off x="1656000" y="1080000"/>
            <a:ext cx="7903325" cy="4680000"/>
          </a:xfrm>
          <a:prstGeom prst="rect">
            <a:avLst/>
          </a:prstGeom>
          <a:noFill/>
        </p:spPr>
        <p:txBody>
          <a:bodyPr wrap="square" rtlCol="0">
            <a:spAutoFit/>
          </a:bodyPr>
          <a:lstStyle/>
          <a:p>
            <a:r>
              <a:rPr lang="en-GB" sz="2400" b="1" i="1" dirty="0">
                <a:ln w="6350">
                  <a:solidFill>
                    <a:schemeClr val="tx1"/>
                  </a:solidFill>
                </a:ln>
                <a:solidFill>
                  <a:srgbClr val="FF0000"/>
                </a:solidFill>
              </a:rPr>
              <a:t>It was just before the Passover Festival. Jesus knew that the hour had come for him to leave this world and go to the Father. Having loved his own who were in the world, he loved them to the end. The evening meal was in progress, and the devil had already prompted Judas, the son of Simon Iscariot, to betray Jesus. Jesus knew that the Father had put all things under his power, and that he had come from God and was returning to God; so he got up from the meal, took off his outer clothing, and wrapped a towel round his waist. After that, he poured water into a basin and began to wash his disciples’ feet, drying them with the towel that was wrapped round him.</a:t>
            </a:r>
            <a:endParaRPr lang="en-GB" sz="2400" b="1" dirty="0">
              <a:ln w="6350">
                <a:solidFill>
                  <a:schemeClr val="tx1"/>
                </a:solidFill>
              </a:ln>
              <a:solidFill>
                <a:srgbClr val="FF0000"/>
              </a:solidFill>
            </a:endParaRPr>
          </a:p>
          <a:p>
            <a:r>
              <a:rPr lang="en-GB" dirty="0"/>
              <a:t> </a:t>
            </a:r>
          </a:p>
          <a:p>
            <a:endParaRPr lang="en-GB" dirty="0"/>
          </a:p>
        </p:txBody>
      </p:sp>
    </p:spTree>
    <p:extLst>
      <p:ext uri="{BB962C8B-B14F-4D97-AF65-F5344CB8AC3E}">
        <p14:creationId xmlns:p14="http://schemas.microsoft.com/office/powerpoint/2010/main" val="371324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5774921" cy="584775"/>
          </a:xfrm>
          <a:prstGeom prst="rect">
            <a:avLst/>
          </a:prstGeom>
          <a:noFill/>
        </p:spPr>
        <p:txBody>
          <a:bodyPr wrap="square" rtlCol="0">
            <a:spAutoFit/>
          </a:bodyPr>
          <a:lstStyle/>
          <a:p>
            <a:r>
              <a:rPr lang="fr-FR" sz="3200" dirty="0">
                <a:solidFill>
                  <a:srgbClr val="002060"/>
                </a:solidFill>
                <a:latin typeface="Arial Black" panose="020B0A04020102020204" pitchFamily="34" charset="0"/>
              </a:rPr>
              <a:t>1. The setting (13:1-5)</a:t>
            </a:r>
            <a:endParaRPr lang="en-GB" sz="3200" dirty="0">
              <a:solidFill>
                <a:srgbClr val="002060"/>
              </a:solidFill>
              <a:latin typeface="Arial Black" panose="020B0A04020102020204" pitchFamily="34" charset="0"/>
            </a:endParaRPr>
          </a:p>
        </p:txBody>
      </p:sp>
      <p:sp>
        <p:nvSpPr>
          <p:cNvPr id="8" name="TextBox 7">
            <a:extLst>
              <a:ext uri="{FF2B5EF4-FFF2-40B4-BE49-F238E27FC236}">
                <a16:creationId xmlns:a16="http://schemas.microsoft.com/office/drawing/2014/main" id="{E3BC500F-C628-49D6-A6AF-B9D72F9A9E08}"/>
              </a:ext>
            </a:extLst>
          </p:cNvPr>
          <p:cNvSpPr txBox="1"/>
          <p:nvPr/>
        </p:nvSpPr>
        <p:spPr>
          <a:xfrm>
            <a:off x="1692000" y="1152000"/>
            <a:ext cx="7897091" cy="461665"/>
          </a:xfrm>
          <a:prstGeom prst="rect">
            <a:avLst/>
          </a:prstGeom>
          <a:noFill/>
        </p:spPr>
        <p:txBody>
          <a:bodyPr wrap="square" rtlCol="0">
            <a:spAutoFit/>
          </a:bodyPr>
          <a:lstStyle/>
          <a:p>
            <a:pPr marL="285750" indent="-285750">
              <a:buFont typeface="Arial" panose="020B0604020202020204" pitchFamily="34" charset="0"/>
              <a:buChar char="•"/>
            </a:pPr>
            <a:r>
              <a:rPr lang="en-GB" sz="2400" b="1" dirty="0">
                <a:ln w="6350">
                  <a:solidFill>
                    <a:schemeClr val="tx1"/>
                  </a:solidFill>
                </a:ln>
                <a:solidFill>
                  <a:srgbClr val="0070C0"/>
                </a:solidFill>
                <a:latin typeface="Arial Black" panose="020B0A04020102020204" pitchFamily="34" charset="0"/>
              </a:rPr>
              <a:t>Context of rivalry</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65254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130354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213196" cy="461665"/>
          </a:xfrm>
          <a:prstGeom prst="rect">
            <a:avLst/>
          </a:prstGeom>
          <a:noFill/>
        </p:spPr>
        <p:txBody>
          <a:bodyPr wrap="square" rtlCol="0">
            <a:spAutoFit/>
          </a:bodyPr>
          <a:lstStyle/>
          <a:p>
            <a:pPr marL="542925" indent="-542925">
              <a:buFont typeface="Wingdings" panose="05000000000000000000" pitchFamily="2" charset="2"/>
              <a:buChar char="Ø"/>
            </a:pPr>
            <a:r>
              <a:rPr lang="en-GB" sz="2400" dirty="0">
                <a:ln w="6350">
                  <a:solidFill>
                    <a:schemeClr val="tx1"/>
                  </a:solidFill>
                </a:ln>
                <a:solidFill>
                  <a:srgbClr val="0070C0"/>
                </a:solidFill>
                <a:latin typeface="Arial Black" panose="020B0A04020102020204" pitchFamily="34" charset="0"/>
              </a:rPr>
              <a:t>His hour had come</a:t>
            </a:r>
          </a:p>
        </p:txBody>
      </p:sp>
    </p:spTree>
    <p:extLst>
      <p:ext uri="{BB962C8B-B14F-4D97-AF65-F5344CB8AC3E}">
        <p14:creationId xmlns:p14="http://schemas.microsoft.com/office/powerpoint/2010/main" val="303197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213196" cy="830997"/>
          </a:xfrm>
          <a:prstGeom prst="rect">
            <a:avLst/>
          </a:prstGeom>
          <a:noFill/>
        </p:spPr>
        <p:txBody>
          <a:bodyPr wrap="square" rtlCol="0">
            <a:spAutoFit/>
          </a:bodyPr>
          <a:lstStyle/>
          <a:p>
            <a:pPr marL="542925" indent="-542925">
              <a:buFont typeface="Wingdings" panose="05000000000000000000" pitchFamily="2" charset="2"/>
              <a:buChar char="Ø"/>
            </a:pPr>
            <a:r>
              <a:rPr lang="en-GB" sz="2400" dirty="0">
                <a:ln>
                  <a:solidFill>
                    <a:schemeClr val="tx1"/>
                  </a:solidFill>
                </a:ln>
                <a:solidFill>
                  <a:srgbClr val="0070C0"/>
                </a:solidFill>
                <a:latin typeface="Arial Black" panose="020B0A04020102020204" pitchFamily="34" charset="0"/>
              </a:rPr>
              <a:t>His hour had come</a:t>
            </a:r>
          </a:p>
          <a:p>
            <a:pPr marL="1076325" lvl="1" indent="-533400">
              <a:buFont typeface="Wingdings" panose="05000000000000000000" pitchFamily="2" charset="2"/>
              <a:buChar char="v"/>
            </a:pPr>
            <a:r>
              <a:rPr lang="en-GB" sz="2200" dirty="0">
                <a:ln>
                  <a:solidFill>
                    <a:schemeClr val="tx1"/>
                  </a:solidFill>
                </a:ln>
                <a:solidFill>
                  <a:srgbClr val="7030A0"/>
                </a:solidFill>
                <a:latin typeface="Arial Black" panose="020B0A04020102020204" pitchFamily="34" charset="0"/>
              </a:rPr>
              <a:t>Leaving disciples in hostile world</a:t>
            </a:r>
          </a:p>
        </p:txBody>
      </p:sp>
    </p:spTree>
    <p:extLst>
      <p:ext uri="{BB962C8B-B14F-4D97-AF65-F5344CB8AC3E}">
        <p14:creationId xmlns:p14="http://schemas.microsoft.com/office/powerpoint/2010/main" val="38791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circle(out)">
                                      <p:cBhvr>
                                        <p:cTn id="7"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1401-4CFC-49DE-8EB6-0C6F4D8384B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1236A07-D9F3-4A67-88F1-D4C36754B877}"/>
              </a:ext>
            </a:extLst>
          </p:cNvPr>
          <p:cNvSpPr>
            <a:spLocks noGrp="1"/>
          </p:cNvSpPr>
          <p:nvPr>
            <p:ph type="subTitle" idx="1"/>
          </p:nvPr>
        </p:nvSpPr>
        <p:spPr/>
        <p:txBody>
          <a:bodyPr/>
          <a:lstStyle/>
          <a:p>
            <a:endParaRPr lang="en-GB"/>
          </a:p>
        </p:txBody>
      </p:sp>
      <p:pic>
        <p:nvPicPr>
          <p:cNvPr id="5" name="Picture 4" descr="A picture containing chain, black, table, white&#10;&#10;Description automatically generated">
            <a:extLst>
              <a:ext uri="{FF2B5EF4-FFF2-40B4-BE49-F238E27FC236}">
                <a16:creationId xmlns:a16="http://schemas.microsoft.com/office/drawing/2014/main" id="{85121C14-3DCD-4060-A0C9-11D4FD00B608}"/>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25400"/>
            <a:ext cx="12192000" cy="6883400"/>
          </a:xfrm>
          <a:prstGeom prst="rect">
            <a:avLst/>
          </a:prstGeom>
        </p:spPr>
      </p:pic>
      <p:sp>
        <p:nvSpPr>
          <p:cNvPr id="6" name="TextBox 5">
            <a:extLst>
              <a:ext uri="{FF2B5EF4-FFF2-40B4-BE49-F238E27FC236}">
                <a16:creationId xmlns:a16="http://schemas.microsoft.com/office/drawing/2014/main" id="{9452A625-1079-46C5-BA1E-4DD11B56F808}"/>
              </a:ext>
            </a:extLst>
          </p:cNvPr>
          <p:cNvSpPr txBox="1"/>
          <p:nvPr/>
        </p:nvSpPr>
        <p:spPr>
          <a:xfrm>
            <a:off x="5372100" y="409575"/>
            <a:ext cx="37052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A001DB65-9D0B-45ED-98BA-C772FCE51817}"/>
              </a:ext>
            </a:extLst>
          </p:cNvPr>
          <p:cNvSpPr txBox="1"/>
          <p:nvPr/>
        </p:nvSpPr>
        <p:spPr>
          <a:xfrm>
            <a:off x="8280000" y="360000"/>
            <a:ext cx="3600000" cy="1080000"/>
          </a:xfrm>
          <a:prstGeom prst="rect">
            <a:avLst/>
          </a:prstGeom>
          <a:noFill/>
        </p:spPr>
        <p:txBody>
          <a:bodyPr wrap="square" rtlCol="0">
            <a:spAutoFit/>
          </a:bodyPr>
          <a:lstStyle/>
          <a:p>
            <a:pPr algn="r"/>
            <a:r>
              <a:rPr lang="en-GB" sz="3600" b="1" dirty="0">
                <a:ln w="6350">
                  <a:solidFill>
                    <a:schemeClr val="tx1"/>
                  </a:solidFill>
                </a:ln>
                <a:solidFill>
                  <a:srgbClr val="FF0000"/>
                </a:solidFill>
                <a:latin typeface="Abadi" panose="020B0604020104020204" pitchFamily="34" charset="0"/>
              </a:rPr>
              <a:t>Menial service</a:t>
            </a:r>
          </a:p>
          <a:p>
            <a:pPr algn="r"/>
            <a:r>
              <a:rPr lang="en-GB" sz="2800" b="1" dirty="0">
                <a:ln w="6350">
                  <a:solidFill>
                    <a:schemeClr val="tx1"/>
                  </a:solidFill>
                </a:ln>
                <a:solidFill>
                  <a:srgbClr val="FF0000"/>
                </a:solidFill>
                <a:latin typeface="Abadi" panose="020B0604020104020204" pitchFamily="34" charset="0"/>
              </a:rPr>
              <a:t>John 13:1-17</a:t>
            </a:r>
          </a:p>
        </p:txBody>
      </p:sp>
      <p:sp>
        <p:nvSpPr>
          <p:cNvPr id="4" name="TextBox 3">
            <a:extLst>
              <a:ext uri="{FF2B5EF4-FFF2-40B4-BE49-F238E27FC236}">
                <a16:creationId xmlns:a16="http://schemas.microsoft.com/office/drawing/2014/main" id="{2AF093B3-178F-489A-BE2C-E7227F81E81B}"/>
              </a:ext>
            </a:extLst>
          </p:cNvPr>
          <p:cNvSpPr txBox="1"/>
          <p:nvPr/>
        </p:nvSpPr>
        <p:spPr>
          <a:xfrm>
            <a:off x="1064029" y="532015"/>
            <a:ext cx="7213196" cy="1015663"/>
          </a:xfrm>
          <a:prstGeom prst="rect">
            <a:avLst/>
          </a:prstGeom>
          <a:noFill/>
        </p:spPr>
        <p:txBody>
          <a:bodyPr wrap="square" rtlCol="0">
            <a:spAutoFit/>
          </a:bodyPr>
          <a:lstStyle/>
          <a:p>
            <a:pPr marL="514350" indent="-514350">
              <a:buAutoNum type="arabicPeriod"/>
            </a:pPr>
            <a:r>
              <a:rPr lang="fr-FR" sz="2800" dirty="0">
                <a:solidFill>
                  <a:srgbClr val="002060"/>
                </a:solidFill>
                <a:latin typeface="Arial Black" panose="020B0A04020102020204" pitchFamily="34" charset="0"/>
              </a:rPr>
              <a:t>The setting (13:1-5)</a:t>
            </a:r>
          </a:p>
          <a:p>
            <a:pPr marL="514350" indent="-514350">
              <a:buAutoNum type="arabicPeriod"/>
            </a:pPr>
            <a:r>
              <a:rPr lang="en-GB" sz="3200" dirty="0">
                <a:solidFill>
                  <a:srgbClr val="002060"/>
                </a:solidFill>
                <a:latin typeface="Arial Black" panose="020B0A04020102020204" pitchFamily="34" charset="0"/>
              </a:rPr>
              <a:t>Jesus’ knowledge vv.1-3</a:t>
            </a:r>
          </a:p>
        </p:txBody>
      </p:sp>
      <p:sp>
        <p:nvSpPr>
          <p:cNvPr id="9" name="TextBox 8">
            <a:extLst>
              <a:ext uri="{FF2B5EF4-FFF2-40B4-BE49-F238E27FC236}">
                <a16:creationId xmlns:a16="http://schemas.microsoft.com/office/drawing/2014/main" id="{9BAEF6F4-0631-49A7-9A2E-AA88756F3333}"/>
              </a:ext>
            </a:extLst>
          </p:cNvPr>
          <p:cNvSpPr txBox="1"/>
          <p:nvPr/>
        </p:nvSpPr>
        <p:spPr>
          <a:xfrm>
            <a:off x="1778924" y="1217816"/>
            <a:ext cx="299258"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1D2FF03-7A13-47D8-928C-3B786571F227}"/>
              </a:ext>
            </a:extLst>
          </p:cNvPr>
          <p:cNvSpPr txBox="1"/>
          <p:nvPr/>
        </p:nvSpPr>
        <p:spPr>
          <a:xfrm>
            <a:off x="1778924" y="1685925"/>
            <a:ext cx="7213196" cy="830997"/>
          </a:xfrm>
          <a:prstGeom prst="rect">
            <a:avLst/>
          </a:prstGeom>
          <a:noFill/>
        </p:spPr>
        <p:txBody>
          <a:bodyPr wrap="square" rtlCol="0">
            <a:spAutoFit/>
          </a:bodyPr>
          <a:lstStyle/>
          <a:p>
            <a:pPr marL="542925" indent="-542925">
              <a:buFont typeface="Wingdings" panose="05000000000000000000" pitchFamily="2" charset="2"/>
              <a:buChar char="Ø"/>
            </a:pPr>
            <a:r>
              <a:rPr lang="en-GB" sz="2400" dirty="0">
                <a:ln>
                  <a:solidFill>
                    <a:schemeClr val="tx1"/>
                  </a:solidFill>
                </a:ln>
                <a:solidFill>
                  <a:srgbClr val="0070C0"/>
                </a:solidFill>
                <a:latin typeface="Arial Black" panose="020B0A04020102020204" pitchFamily="34" charset="0"/>
              </a:rPr>
              <a:t>His hour had come</a:t>
            </a:r>
          </a:p>
          <a:p>
            <a:pPr marL="1076325" lvl="1" indent="-533400">
              <a:buFont typeface="Wingdings" panose="05000000000000000000" pitchFamily="2" charset="2"/>
              <a:buChar char="v"/>
            </a:pPr>
            <a:r>
              <a:rPr lang="en-GB" sz="2200" dirty="0">
                <a:ln>
                  <a:solidFill>
                    <a:schemeClr val="tx1"/>
                  </a:solidFill>
                </a:ln>
                <a:solidFill>
                  <a:srgbClr val="7030A0"/>
                </a:solidFill>
                <a:latin typeface="Arial Black" panose="020B0A04020102020204" pitchFamily="34" charset="0"/>
              </a:rPr>
              <a:t>Leaving disciples in hostile world</a:t>
            </a:r>
          </a:p>
        </p:txBody>
      </p:sp>
      <p:sp>
        <p:nvSpPr>
          <p:cNvPr id="10" name="TextBox 9">
            <a:extLst>
              <a:ext uri="{FF2B5EF4-FFF2-40B4-BE49-F238E27FC236}">
                <a16:creationId xmlns:a16="http://schemas.microsoft.com/office/drawing/2014/main" id="{15CB78A4-0D24-460A-9C3B-0FBEA6951304}"/>
              </a:ext>
            </a:extLst>
          </p:cNvPr>
          <p:cNvSpPr txBox="1"/>
          <p:nvPr/>
        </p:nvSpPr>
        <p:spPr>
          <a:xfrm>
            <a:off x="2880000" y="2376000"/>
            <a:ext cx="7905750" cy="2585323"/>
          </a:xfrm>
          <a:prstGeom prst="rect">
            <a:avLst/>
          </a:prstGeom>
          <a:noFill/>
        </p:spPr>
        <p:txBody>
          <a:bodyPr wrap="square" rtlCol="0">
            <a:spAutoFit/>
          </a:bodyPr>
          <a:lstStyle/>
          <a:p>
            <a:r>
              <a:rPr lang="en-GB" sz="2400" b="1" i="1" dirty="0">
                <a:ln w="6350">
                  <a:solidFill>
                    <a:schemeClr val="tx1"/>
                  </a:solidFill>
                </a:ln>
                <a:solidFill>
                  <a:srgbClr val="FF0000"/>
                </a:solidFill>
                <a:highlight>
                  <a:srgbClr val="FFFF00"/>
                </a:highlight>
              </a:rPr>
              <a:t>People will be lovers of themselves, lovers of money, boastful, proud, abusive, disobedient to their parents, ungrateful, unholy, without love, unforgiving, slanderous, without self-control, brutal, not lovers of the good, treacherous, rash, conceited, lovers of pleasure rather than lovers of God” </a:t>
            </a:r>
            <a:r>
              <a:rPr lang="en-GB" sz="2400" b="1" dirty="0">
                <a:ln w="6350">
                  <a:solidFill>
                    <a:schemeClr val="tx1"/>
                  </a:solidFill>
                </a:ln>
                <a:solidFill>
                  <a:srgbClr val="FF0000"/>
                </a:solidFill>
                <a:highlight>
                  <a:srgbClr val="FFFF00"/>
                </a:highlight>
              </a:rPr>
              <a:t>(2 Tim 3:2-4)</a:t>
            </a:r>
            <a:endParaRPr lang="en-GB" sz="2400" b="1" i="1" dirty="0">
              <a:ln w="6350">
                <a:solidFill>
                  <a:schemeClr val="tx1"/>
                </a:solidFill>
              </a:ln>
              <a:solidFill>
                <a:srgbClr val="FF0000"/>
              </a:solidFill>
              <a:highlight>
                <a:srgbClr val="FFFF00"/>
              </a:highlight>
            </a:endParaRPr>
          </a:p>
          <a:p>
            <a:endParaRPr lang="en-GB" dirty="0"/>
          </a:p>
        </p:txBody>
      </p:sp>
    </p:spTree>
    <p:extLst>
      <p:ext uri="{BB962C8B-B14F-4D97-AF65-F5344CB8AC3E}">
        <p14:creationId xmlns:p14="http://schemas.microsoft.com/office/powerpoint/2010/main" val="82462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2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1531</Words>
  <Application>Microsoft Office PowerPoint</Application>
  <PresentationFormat>Widescreen</PresentationFormat>
  <Paragraphs>218</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Abadi</vt:lpstr>
      <vt:lpstr>Arial</vt:lpstr>
      <vt:lpstr>Arial Black</vt:lpstr>
      <vt:lpstr>Calibri</vt:lpstr>
      <vt:lpstr>Calibri Light</vt:lpstr>
      <vt:lpstr>Cavolini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Colin Howells</cp:lastModifiedBy>
  <cp:revision>52</cp:revision>
  <dcterms:created xsi:type="dcterms:W3CDTF">2020-02-21T08:59:38Z</dcterms:created>
  <dcterms:modified xsi:type="dcterms:W3CDTF">2020-03-25T10:07:48Z</dcterms:modified>
</cp:coreProperties>
</file>